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4" r:id="rId3"/>
    <p:sldId id="265" r:id="rId4"/>
    <p:sldId id="268" r:id="rId5"/>
    <p:sldId id="266" r:id="rId6"/>
    <p:sldId id="267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4" r:id="rId15"/>
    <p:sldId id="270" r:id="rId16"/>
    <p:sldId id="269" r:id="rId17"/>
    <p:sldId id="271" r:id="rId18"/>
    <p:sldId id="272" r:id="rId19"/>
    <p:sldId id="273" r:id="rId20"/>
    <p:sldId id="275" r:id="rId21"/>
    <p:sldId id="274" r:id="rId22"/>
    <p:sldId id="287" r:id="rId23"/>
    <p:sldId id="277" r:id="rId24"/>
    <p:sldId id="276" r:id="rId25"/>
    <p:sldId id="288" r:id="rId26"/>
    <p:sldId id="278" r:id="rId27"/>
    <p:sldId id="289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1"/>
    <p:restoredTop sz="87891" autoAdjust="0"/>
  </p:normalViewPr>
  <p:slideViewPr>
    <p:cSldViewPr snapToGrid="0" snapToObjects="1">
      <p:cViewPr varScale="1">
        <p:scale>
          <a:sx n="149" d="100"/>
          <a:sy n="149" d="100"/>
        </p:scale>
        <p:origin x="1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T/TS</c:v>
                </c:pt>
              </c:strCache>
            </c:strRef>
          </c:tx>
          <c:spPr>
            <a:solidFill>
              <a:srgbClr val="FFB7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Full Professor</c:v>
                </c:pt>
                <c:pt idx="1">
                  <c:v>Associate Professor</c:v>
                </c:pt>
                <c:pt idx="2">
                  <c:v>Assistant Professor</c:v>
                </c:pt>
                <c:pt idx="3">
                  <c:v>Instructors &amp; Lecturers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4.2000000000000003E-2</c:v>
                </c:pt>
                <c:pt idx="1">
                  <c:v>7.1999999999999995E-2</c:v>
                </c:pt>
                <c:pt idx="2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F-4B7E-BBEE-A110BAFEE9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NTS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Full Professor</c:v>
                </c:pt>
                <c:pt idx="1">
                  <c:v>Associate Professor</c:v>
                </c:pt>
                <c:pt idx="2">
                  <c:v>Assistant Professor</c:v>
                </c:pt>
                <c:pt idx="3">
                  <c:v>Instructors &amp; Lecturers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2.1999999999999999E-2</c:v>
                </c:pt>
                <c:pt idx="1">
                  <c:v>0.05</c:v>
                </c:pt>
                <c:pt idx="2">
                  <c:v>7.6999999999999999E-2</c:v>
                </c:pt>
                <c:pt idx="3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F-4B7E-BBEE-A110BAFEE9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55407"/>
        <c:axId val="18664559"/>
      </c:barChart>
      <c:catAx>
        <c:axId val="1865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4559"/>
        <c:crosses val="autoZero"/>
        <c:auto val="1"/>
        <c:lblAlgn val="ctr"/>
        <c:lblOffset val="100"/>
        <c:noMultiLvlLbl val="0"/>
      </c:catAx>
      <c:valAx>
        <c:axId val="18664559"/>
        <c:scaling>
          <c:orientation val="minMax"/>
          <c:max val="0.14000000000000001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URM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5407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T/TS</c:v>
                </c:pt>
              </c:strCache>
            </c:strRef>
          </c:tx>
          <c:spPr>
            <a:solidFill>
              <a:srgbClr val="FFB7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Full Professor</c:v>
                </c:pt>
                <c:pt idx="1">
                  <c:v>Associate Professor</c:v>
                </c:pt>
                <c:pt idx="2">
                  <c:v>Assistant Professor</c:v>
                </c:pt>
                <c:pt idx="3">
                  <c:v>Instructors &amp; Lecturers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3.4000000000000002E-2</c:v>
                </c:pt>
                <c:pt idx="1">
                  <c:v>5.8000000000000003E-2</c:v>
                </c:pt>
                <c:pt idx="2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DC-4DC0-BDAB-56CDD50509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NTS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Full Professor</c:v>
                </c:pt>
                <c:pt idx="1">
                  <c:v>Associate Professor</c:v>
                </c:pt>
                <c:pt idx="2">
                  <c:v>Assistant Professor</c:v>
                </c:pt>
                <c:pt idx="3">
                  <c:v>Instructors &amp; Lecturers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1">
                  <c:v>0</c:v>
                </c:pt>
                <c:pt idx="2">
                  <c:v>1.6E-2</c:v>
                </c:pt>
                <c:pt idx="3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DC-4DC0-BDAB-56CDD50509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55407"/>
        <c:axId val="18664559"/>
      </c:barChart>
      <c:catAx>
        <c:axId val="1865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4559"/>
        <c:crosses val="autoZero"/>
        <c:auto val="1"/>
        <c:lblAlgn val="ctr"/>
        <c:lblOffset val="100"/>
        <c:noMultiLvlLbl val="0"/>
      </c:catAx>
      <c:valAx>
        <c:axId val="1866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URM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9D4F6-61A8-4521-9E75-A881671329F0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A9A38-5901-4C70-9237-F6B1F2235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0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9A38-5901-4C70-9237-F6B1F2235F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9A38-5901-4C70-9237-F6B1F2235F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1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9A38-5901-4C70-9237-F6B1F2235F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1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9A38-5901-4C70-9237-F6B1F2235F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3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9A38-5901-4C70-9237-F6B1F2235F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8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9A38-5901-4C70-9237-F6B1F2235F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3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9A38-5901-4C70-9237-F6B1F2235F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76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9A38-5901-4C70-9237-F6B1F2235F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817" y="489225"/>
            <a:ext cx="7678366" cy="1790700"/>
          </a:xfrm>
        </p:spPr>
        <p:txBody>
          <a:bodyPr/>
          <a:lstStyle/>
          <a:p>
            <a:r>
              <a:rPr lang="en-US" sz="4800" dirty="0"/>
              <a:t>Racial Equity Study</a:t>
            </a:r>
            <a:br>
              <a:rPr lang="en-US" dirty="0"/>
            </a:br>
            <a:r>
              <a:rPr lang="en-US" sz="4000" i="1" dirty="0"/>
              <a:t>Fall 2017 Baseline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19300"/>
            <a:ext cx="6858000" cy="124182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Amanda Brodish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18, 2019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Senate Budget Policies Committee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D2250-7F9A-F54C-9375-9AB57E98E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0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92" y="139446"/>
            <a:ext cx="8004616" cy="4864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9138" y="417881"/>
            <a:ext cx="216747" cy="3596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7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12" y="139446"/>
            <a:ext cx="8002177" cy="4864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78491" y="417881"/>
            <a:ext cx="216747" cy="3596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57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11" y="139446"/>
            <a:ext cx="8045579" cy="4864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8744" y="482732"/>
            <a:ext cx="216747" cy="3596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7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63" y="139446"/>
            <a:ext cx="7943474" cy="4864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4976" y="417881"/>
            <a:ext cx="216747" cy="3596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3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76" y="139446"/>
            <a:ext cx="7926249" cy="4864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86542" y="417881"/>
            <a:ext cx="216747" cy="3596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6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84048"/>
            <a:ext cx="8132729" cy="883968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Racial Make-Up of Pitt Faculty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364707"/>
          </a:xfrm>
        </p:spPr>
        <p:txBody>
          <a:bodyPr/>
          <a:lstStyle/>
          <a:p>
            <a:pPr marL="342891" lvl="0" indent="-342891" defTabSz="457189">
              <a:lnSpc>
                <a:spcPct val="100000"/>
              </a:lnSpc>
              <a:spcBef>
                <a:spcPts val="900"/>
              </a:spcBef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742932" lvl="1" indent="-285744" defTabSz="457189">
              <a:lnSpc>
                <a:spcPct val="100000"/>
              </a:lnSpc>
              <a:spcBef>
                <a:spcPts val="9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variation in racial/ethnic diversity of faculty among peer institutions</a:t>
            </a:r>
          </a:p>
          <a:p>
            <a:pPr marL="742932" lvl="1" indent="-285744" defTabSz="457189">
              <a:lnSpc>
                <a:spcPct val="100000"/>
              </a:lnSpc>
              <a:spcBef>
                <a:spcPts val="9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benchmark % URM because of IPEDS racial/ethnic categories</a:t>
            </a:r>
          </a:p>
          <a:p>
            <a:pPr marL="742932" lvl="1" indent="-285744" defTabSz="457189">
              <a:lnSpc>
                <a:spcPct val="100000"/>
              </a:lnSpc>
              <a:spcBef>
                <a:spcPts val="9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for improvement</a:t>
            </a:r>
          </a:p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19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84048"/>
            <a:ext cx="8301341" cy="883968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URM vs. Non-URM Salary Analysis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5438"/>
            <a:ext cx="8210550" cy="3517285"/>
          </a:xfrm>
        </p:spPr>
        <p:txBody>
          <a:bodyPr/>
          <a:lstStyle/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% URM by rank and tenure-status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the salaries of URM faculty compare to non-URM faculty?</a:t>
            </a:r>
          </a:p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Data Warehouse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 data reported to IPEDS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71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8327282" cy="883968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URM vs. Non-URM Salary Analysis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364707"/>
          </a:xfrm>
        </p:spPr>
        <p:txBody>
          <a:bodyPr/>
          <a:lstStyle/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included?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 instructional faculty as of Fall 2017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faculty with some clinical responsibilities (i.e., UPP)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 primarily clinical faculty (i.e., UPP2, those with majority of pay from UPP)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53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883968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% of Full-Time Faculty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are URM: Pittsburgh Campus</a:t>
            </a:r>
            <a:endParaRPr lang="en-US" b="1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240671"/>
              </p:ext>
            </p:extLst>
          </p:nvPr>
        </p:nvGraphicFramePr>
        <p:xfrm>
          <a:off x="457200" y="1654905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2032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26" y="384048"/>
            <a:ext cx="8317148" cy="883968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% of Full-Time Faculty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are URM: Regional Campuses</a:t>
            </a:r>
            <a:endParaRPr lang="en-US" b="1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548844"/>
              </p:ext>
            </p:extLst>
          </p:nvPr>
        </p:nvGraphicFramePr>
        <p:xfrm>
          <a:off x="457200" y="1654905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89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Racial Equity Study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report on racial equity at Pitt</a:t>
            </a:r>
          </a:p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Focuses on two questions:</a:t>
            </a:r>
          </a:p>
          <a:p>
            <a:pPr marL="971538" lvl="1" indent="-514350" defTabSz="457189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racial make-up of (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Pgh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Campus) Pitt faculty compare to peers?</a:t>
            </a:r>
          </a:p>
          <a:p>
            <a:pPr marL="971538" lvl="1" indent="-514350" defTabSz="457189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the salaries of underrepresented racial minority (URM) faculty compare to non-URM faculty?</a:t>
            </a:r>
          </a:p>
        </p:txBody>
      </p:sp>
    </p:spTree>
    <p:extLst>
      <p:ext uri="{BB962C8B-B14F-4D97-AF65-F5344CB8AC3E}">
        <p14:creationId xmlns:p14="http://schemas.microsoft.com/office/powerpoint/2010/main" val="379236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8281886" cy="883968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URM vs. Non-URM Salary Analysis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2715"/>
            <a:ext cx="7886700" cy="3420008"/>
          </a:xfrm>
        </p:spPr>
        <p:txBody>
          <a:bodyPr/>
          <a:lstStyle/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Approach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 analyses stratified by rank</a:t>
            </a:r>
          </a:p>
          <a:p>
            <a:pPr marL="1142971" lvl="2" indent="-228594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 Variable: 9-month equivalent salary</a:t>
            </a:r>
          </a:p>
          <a:p>
            <a:pPr marL="1142971" lvl="2" indent="-228594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Variable: URM status</a:t>
            </a:r>
          </a:p>
          <a:p>
            <a:pPr marL="1142971" lvl="2" indent="-228594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Covariates: </a:t>
            </a:r>
          </a:p>
          <a:p>
            <a:pPr marL="1600160" lvl="3" indent="-22859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marL="1600160" lvl="3" indent="-22859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Tenure Status </a:t>
            </a:r>
          </a:p>
          <a:p>
            <a:pPr marL="1600160" lvl="3" indent="-22859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(or regional campus)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8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8327282" cy="883968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URM vs. Non-URM Salary Analysis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significance of URM status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of URM faculty salary to non-URM faculty salary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25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31" y="299743"/>
            <a:ext cx="8728952" cy="627629"/>
          </a:xfrm>
        </p:spPr>
        <p:txBody>
          <a:bodyPr/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Regression Analysis: Pittsburgh Campus</a:t>
            </a:r>
            <a:endParaRPr lang="en-US" sz="3400" b="1" dirty="0"/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225233"/>
              </p:ext>
            </p:extLst>
          </p:nvPr>
        </p:nvGraphicFramePr>
        <p:xfrm>
          <a:off x="163508" y="1131448"/>
          <a:ext cx="5345365" cy="32386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101983661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819032251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2662063445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65923133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525730261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336038376"/>
                    </a:ext>
                  </a:extLst>
                </a:gridCol>
              </a:tblGrid>
              <a:tr h="6126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No Controls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2629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Intercept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Estimate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Standard 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p-value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Salary</a:t>
                      </a:r>
                      <a:r>
                        <a:rPr lang="en-US" sz="1400" u="none" strike="noStrike" baseline="0" dirty="0">
                          <a:effectLst/>
                        </a:rPr>
                        <a:t> R</a:t>
                      </a:r>
                      <a:r>
                        <a:rPr lang="en-US" sz="1400" u="none" strike="noStrike" dirty="0">
                          <a:effectLst/>
                        </a:rPr>
                        <a:t>atio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720814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$151,649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$(5,102)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$9,234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123766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Associate Professor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$103,836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$4,712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$5,019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7721965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Assistant Professor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$80,905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$4,236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$3,086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0227233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Instructors &amp; Lecturers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$51,026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$(227)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$3,116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0005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29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31" y="299743"/>
            <a:ext cx="8728952" cy="627629"/>
          </a:xfrm>
        </p:spPr>
        <p:txBody>
          <a:bodyPr/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Regression Analysis: Pittsburgh Campus</a:t>
            </a:r>
            <a:endParaRPr lang="en-US" sz="3400" b="1" dirty="0"/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956730"/>
              </p:ext>
            </p:extLst>
          </p:nvPr>
        </p:nvGraphicFramePr>
        <p:xfrm>
          <a:off x="163508" y="1131448"/>
          <a:ext cx="8816985" cy="32404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101983661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819032251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2662063445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65923133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525730261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336038376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120862189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775058702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2567433209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65185534"/>
                    </a:ext>
                  </a:extLst>
                </a:gridCol>
              </a:tblGrid>
              <a:tr h="21840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No Controls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Controlling for Gender,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Tenure Status,</a:t>
                      </a:r>
                      <a:r>
                        <a:rPr lang="en-US" sz="2000" u="none" strike="noStrike" baseline="0" dirty="0">
                          <a:effectLst/>
                        </a:rPr>
                        <a:t> &amp; </a:t>
                      </a:r>
                      <a:r>
                        <a:rPr lang="en-US" sz="2000" u="none" strike="noStrike" dirty="0">
                          <a:effectLst/>
                        </a:rPr>
                        <a:t>School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2629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Intercept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Estimate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Standard 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p-value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Salary</a:t>
                      </a:r>
                      <a:r>
                        <a:rPr lang="en-US" sz="1400" u="none" strike="noStrike" baseline="0" dirty="0">
                          <a:effectLst/>
                        </a:rPr>
                        <a:t> R</a:t>
                      </a:r>
                      <a:r>
                        <a:rPr lang="en-US" sz="1400" u="none" strike="noStrike" dirty="0">
                          <a:effectLst/>
                        </a:rPr>
                        <a:t>atio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Estimate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Standard 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p-value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Salary</a:t>
                      </a:r>
                      <a:r>
                        <a:rPr lang="en-US" sz="1400" u="none" strike="noStrike" baseline="0" dirty="0">
                          <a:effectLst/>
                        </a:rPr>
                        <a:t> R</a:t>
                      </a:r>
                      <a:r>
                        <a:rPr lang="en-US" sz="1400" u="none" strike="noStrike" dirty="0">
                          <a:effectLst/>
                        </a:rPr>
                        <a:t>atio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720814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$151,649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$(5,102)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$9,234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$(5,874)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$8,747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3766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Associate Professor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$103,836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$4,712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$5,019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$3,908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$4,654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721965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Assistant Professor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$80,905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$4,236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$3,086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$2,526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$2,575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227233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Instructors &amp; Lecturers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$51,026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$(227)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$3,116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$1,027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$2,832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005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10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818192"/>
              </p:ext>
            </p:extLst>
          </p:nvPr>
        </p:nvGraphicFramePr>
        <p:xfrm>
          <a:off x="164592" y="1133856"/>
          <a:ext cx="5345365" cy="32386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101983661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819032251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2662063445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65923133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525730261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336038376"/>
                    </a:ext>
                  </a:extLst>
                </a:gridCol>
              </a:tblGrid>
              <a:tr h="6126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No Controls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2629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Intercept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Estimate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Standard 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p-value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Salary</a:t>
                      </a:r>
                      <a:r>
                        <a:rPr lang="en-US" sz="1400" u="none" strike="noStrike" baseline="0" dirty="0">
                          <a:effectLst/>
                        </a:rPr>
                        <a:t> R</a:t>
                      </a:r>
                      <a:r>
                        <a:rPr lang="en-US" sz="1400" u="none" strike="noStrike" dirty="0">
                          <a:effectLst/>
                        </a:rPr>
                        <a:t>atio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720814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$90,587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$(12,919)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$14,007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123766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Associate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$71,880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$869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$3,538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7721965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Assistant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$58,624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$(2,115)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$5,256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0227233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Instructors &amp; Lecturers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$48,798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$624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$3,294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0005818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1830" y="299743"/>
            <a:ext cx="8852169" cy="627629"/>
          </a:xfrm>
        </p:spPr>
        <p:txBody>
          <a:bodyPr/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Regression Analysis: Regional Campuses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995785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258266"/>
              </p:ext>
            </p:extLst>
          </p:nvPr>
        </p:nvGraphicFramePr>
        <p:xfrm>
          <a:off x="164592" y="1133856"/>
          <a:ext cx="8816985" cy="32404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101983661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819032251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2662063445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65923133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525730261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336038376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120862189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775058702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2567433209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65185534"/>
                    </a:ext>
                  </a:extLst>
                </a:gridCol>
              </a:tblGrid>
              <a:tr h="21840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No Controls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Controlling for Gender, 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Tenure Status, &amp; Campus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2629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Intercept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Estimate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Standard 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p-value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Salary</a:t>
                      </a:r>
                      <a:r>
                        <a:rPr lang="en-US" sz="1400" u="none" strike="noStrike" baseline="0" dirty="0">
                          <a:effectLst/>
                        </a:rPr>
                        <a:t> R</a:t>
                      </a:r>
                      <a:r>
                        <a:rPr lang="en-US" sz="1400" u="none" strike="noStrike" dirty="0">
                          <a:effectLst/>
                        </a:rPr>
                        <a:t>atio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Estimate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Standard 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p-value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Salary</a:t>
                      </a:r>
                      <a:r>
                        <a:rPr lang="en-US" sz="1400" u="none" strike="noStrike" baseline="0" dirty="0">
                          <a:effectLst/>
                        </a:rPr>
                        <a:t> R</a:t>
                      </a:r>
                      <a:r>
                        <a:rPr lang="en-US" sz="1400" u="none" strike="noStrike" dirty="0">
                          <a:effectLst/>
                        </a:rPr>
                        <a:t>atio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720814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$90,587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$(12,919)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$14,007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$(6,724)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$14,453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3766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Associate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$71,880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$869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$3,538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$335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$3,537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721965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Assistant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$58,624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$(2,115)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$5,256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$(3,863)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$5,105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227233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Instructors &amp; Lecturers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$48,798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$624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$3,294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$2,165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$3,215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005818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1830" y="299743"/>
            <a:ext cx="8852169" cy="627629"/>
          </a:xfrm>
        </p:spPr>
        <p:txBody>
          <a:bodyPr/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Regression Analysis: Regional Campuses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997838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84048"/>
            <a:ext cx="8262431" cy="883968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URM vs. Non-URM Salary Analysis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0834"/>
            <a:ext cx="7886700" cy="3471889"/>
          </a:xfrm>
        </p:spPr>
        <p:txBody>
          <a:bodyPr/>
          <a:lstStyle/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 ratios approach (and exceed) 100% for most ranks across all campuses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 ratios are lowest at the professor rank</a:t>
            </a:r>
          </a:p>
          <a:p>
            <a:pPr marL="1142971" lvl="2" indent="-228594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finding warrants some detailed exploration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18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84048"/>
            <a:ext cx="8262431" cy="883968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Suggestion for Moving Forward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0834"/>
            <a:ext cx="7886700" cy="3471889"/>
          </a:xfrm>
        </p:spPr>
        <p:txBody>
          <a:bodyPr/>
          <a:lstStyle/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Gender Equity and Racial Equity Studies into one study</a:t>
            </a:r>
          </a:p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Study would be presented every two years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9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Racial Equity Study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URM: includes Black, Hispanic, Two or More Races, American Indian or Alaska Native, or Native Hawaiian or other Pacific Islander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Non-URM: includes White, Asian, Other, or Unknown</a:t>
            </a:r>
          </a:p>
        </p:txBody>
      </p:sp>
    </p:spTree>
    <p:extLst>
      <p:ext uri="{BB962C8B-B14F-4D97-AF65-F5344CB8AC3E}">
        <p14:creationId xmlns:p14="http://schemas.microsoft.com/office/powerpoint/2010/main" val="310830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84048"/>
            <a:ext cx="8015997" cy="883968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Racial Make-Up of Pitt Faculty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Pitt in line with peers in terms of racial/ethnic make-up of faculty?</a:t>
            </a:r>
          </a:p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Education’s IPEDS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1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8067878" cy="883968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Racial Make-Up of Pitt Faculty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1380"/>
            <a:ext cx="8067878" cy="3491344"/>
          </a:xfrm>
        </p:spPr>
        <p:txBody>
          <a:bodyPr/>
          <a:lstStyle/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included?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4,083 full-time instructional faculty as of Fall 2017 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Pittsburgh Campus only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rank and tenure status</a:t>
            </a:r>
          </a:p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Peers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of American Universities (AAU) - Publics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UVA, University of Michigan, Penn State</a:t>
            </a:r>
          </a:p>
        </p:txBody>
      </p:sp>
    </p:spTree>
    <p:extLst>
      <p:ext uri="{BB962C8B-B14F-4D97-AF65-F5344CB8AC3E}">
        <p14:creationId xmlns:p14="http://schemas.microsoft.com/office/powerpoint/2010/main" val="228545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84048"/>
            <a:ext cx="8158669" cy="883968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Racial Make-Up of Pitt Faculty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6230"/>
            <a:ext cx="7886700" cy="3426493"/>
          </a:xfrm>
        </p:spPr>
        <p:txBody>
          <a:bodyPr/>
          <a:lstStyle/>
          <a:p>
            <a:pPr marL="342891" lvl="0" indent="-342891" defTabSz="457189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 Approach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stacked bar charts of race/ethnicity data by the combination of rank and tenure status</a:t>
            </a:r>
          </a:p>
          <a:p>
            <a:pPr marL="742932" lvl="1" indent="-285744" defTabSz="457189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Race/ethnicity categories include: American Indian or Alaska Native, Asian, Black/African American, Hispanic/Latino, Native Hawaiian or Other Pacific Islander, White, Two or more races, Unknown, Nonresident Alien (i.e., international)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2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08" y="139413"/>
            <a:ext cx="8054964" cy="4864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2593" y="417881"/>
            <a:ext cx="216747" cy="3596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3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38" y="139446"/>
            <a:ext cx="7923724" cy="48646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4031" y="417881"/>
            <a:ext cx="216747" cy="3596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0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79" y="139446"/>
            <a:ext cx="8052243" cy="4864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2602" y="463277"/>
            <a:ext cx="216747" cy="3596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0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tt presentation">
    <a:dk1>
      <a:srgbClr val="1B2957"/>
    </a:dk1>
    <a:lt1>
      <a:sysClr val="window" lastClr="FFFFFF"/>
    </a:lt1>
    <a:dk2>
      <a:srgbClr val="0D2C6B"/>
    </a:dk2>
    <a:lt2>
      <a:srgbClr val="CEB87D"/>
    </a:lt2>
    <a:accent1>
      <a:srgbClr val="00B5AF"/>
    </a:accent1>
    <a:accent2>
      <a:srgbClr val="65BD60"/>
    </a:accent2>
    <a:accent3>
      <a:srgbClr val="F67F29"/>
    </a:accent3>
    <a:accent4>
      <a:srgbClr val="A9A9A9"/>
    </a:accent4>
    <a:accent5>
      <a:srgbClr val="0088CE"/>
    </a:accent5>
    <a:accent6>
      <a:srgbClr val="F0373D"/>
    </a:accent6>
    <a:hlink>
      <a:srgbClr val="0000FF"/>
    </a:hlink>
    <a:folHlink>
      <a:srgbClr val="800080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华文新魏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华文新魏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itt presentation">
    <a:dk1>
      <a:srgbClr val="1B2957"/>
    </a:dk1>
    <a:lt1>
      <a:sysClr val="window" lastClr="FFFFFF"/>
    </a:lt1>
    <a:dk2>
      <a:srgbClr val="0D2C6B"/>
    </a:dk2>
    <a:lt2>
      <a:srgbClr val="CEB87D"/>
    </a:lt2>
    <a:accent1>
      <a:srgbClr val="00B5AF"/>
    </a:accent1>
    <a:accent2>
      <a:srgbClr val="65BD60"/>
    </a:accent2>
    <a:accent3>
      <a:srgbClr val="F67F29"/>
    </a:accent3>
    <a:accent4>
      <a:srgbClr val="A9A9A9"/>
    </a:accent4>
    <a:accent5>
      <a:srgbClr val="0088CE"/>
    </a:accent5>
    <a:accent6>
      <a:srgbClr val="F0373D"/>
    </a:accent6>
    <a:hlink>
      <a:srgbClr val="0000FF"/>
    </a:hlink>
    <a:folHlink>
      <a:srgbClr val="800080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华文新魏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华文新魏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933</Words>
  <Application>Microsoft Macintosh PowerPoint</Application>
  <PresentationFormat>On-screen Show (16:9)</PresentationFormat>
  <Paragraphs>248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Calibri</vt:lpstr>
      <vt:lpstr>Office Theme</vt:lpstr>
      <vt:lpstr>Racial Equity Study Fall 2017 Baseline Data</vt:lpstr>
      <vt:lpstr>Racial Equity Study</vt:lpstr>
      <vt:lpstr>Racial Equity Study</vt:lpstr>
      <vt:lpstr>1. Racial Make-Up of Pitt Faculty</vt:lpstr>
      <vt:lpstr>1. Racial Make-Up of Pitt Faculty</vt:lpstr>
      <vt:lpstr>1. Racial Make-Up of Pitt Faculty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Racial Make-Up of Pitt Faculty</vt:lpstr>
      <vt:lpstr>2. URM vs. Non-URM Salary Analysis</vt:lpstr>
      <vt:lpstr>2. URM vs. Non-URM Salary Analysis</vt:lpstr>
      <vt:lpstr>% of Full-Time Faculty Who are URM: Pittsburgh Campus</vt:lpstr>
      <vt:lpstr>% of Full-Time Faculty Who are URM: Regional Campuses</vt:lpstr>
      <vt:lpstr>2. URM vs. Non-URM Salary Analysis</vt:lpstr>
      <vt:lpstr>2. URM vs. Non-URM Salary Analysis</vt:lpstr>
      <vt:lpstr>Regression Analysis: Pittsburgh Campus</vt:lpstr>
      <vt:lpstr>Regression Analysis: Pittsburgh Campus</vt:lpstr>
      <vt:lpstr>Regression Analysis: Regional Campuses</vt:lpstr>
      <vt:lpstr>Regression Analysis: Regional Campuses</vt:lpstr>
      <vt:lpstr>2. URM vs. Non-URM Salary Analysis</vt:lpstr>
      <vt:lpstr>Suggestion for Moving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Jones, Susan</cp:lastModifiedBy>
  <cp:revision>75</cp:revision>
  <cp:lastPrinted>2019-07-18T13:58:01Z</cp:lastPrinted>
  <dcterms:created xsi:type="dcterms:W3CDTF">2019-07-18T12:44:10Z</dcterms:created>
  <dcterms:modified xsi:type="dcterms:W3CDTF">2019-10-21T15:58:02Z</dcterms:modified>
</cp:coreProperties>
</file>